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</p:sldMasterIdLst>
  <p:notesMasterIdLst>
    <p:notesMasterId r:id="rId6"/>
  </p:notesMasterIdLst>
  <p:sldIdLst>
    <p:sldId id="256" r:id="rId5"/>
  </p:sldIdLst>
  <p:sldSz cx="19805650" cy="29525913"/>
  <p:notesSz cx="6858000" cy="9144000"/>
  <p:defaultTextStyle>
    <a:defPPr>
      <a:defRPr lang="en-US"/>
    </a:defPPr>
    <a:lvl1pPr marL="0" algn="l" defTabSz="140910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1409108" algn="l" defTabSz="140910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2818213" algn="l" defTabSz="140910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4227320" algn="l" defTabSz="140910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5636428" algn="l" defTabSz="140910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7045533" algn="l" defTabSz="140910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8454641" algn="l" defTabSz="140910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9863745" algn="l" defTabSz="140910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1272853" algn="l" defTabSz="140910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00">
          <p15:clr>
            <a:srgbClr val="A4A3A4"/>
          </p15:clr>
        </p15:guide>
        <p15:guide id="2" pos="62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725"/>
    <a:srgbClr val="4401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22" autoAdjust="0"/>
  </p:normalViewPr>
  <p:slideViewPr>
    <p:cSldViewPr snapToGrid="0" snapToObjects="1">
      <p:cViewPr varScale="1">
        <p:scale>
          <a:sx n="26" d="100"/>
          <a:sy n="26" d="100"/>
        </p:scale>
        <p:origin x="1584" y="156"/>
      </p:cViewPr>
      <p:guideLst>
        <p:guide orient="horz" pos="9300"/>
        <p:guide pos="62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2B591-F6FE-3B4E-B21B-475148F5BF9D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9650" y="685800"/>
            <a:ext cx="2298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4DDAB-E92E-4D46-859E-D731C8284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6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09108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1pPr>
    <a:lvl2pPr marL="1409108" algn="l" defTabSz="1409108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2pPr>
    <a:lvl3pPr marL="2818213" algn="l" defTabSz="1409108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3pPr>
    <a:lvl4pPr marL="4227320" algn="l" defTabSz="1409108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4pPr>
    <a:lvl5pPr marL="5636428" algn="l" defTabSz="1409108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5pPr>
    <a:lvl6pPr marL="7045533" algn="l" defTabSz="1409108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6pPr>
    <a:lvl7pPr marL="8454641" algn="l" defTabSz="1409108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7pPr>
    <a:lvl8pPr marL="9863745" algn="l" defTabSz="1409108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8pPr>
    <a:lvl9pPr marL="11272853" algn="l" defTabSz="1409108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9650" y="685800"/>
            <a:ext cx="22987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4DDAB-E92E-4D46-859E-D731C8284C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10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424" y="9172172"/>
            <a:ext cx="16834803" cy="6328934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0848" y="16731351"/>
            <a:ext cx="13863955" cy="75455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09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182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27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36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45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454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863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272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DE00-AD17-054F-96B2-16E521FC864D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928A-EB37-5A4A-9F13-F4C58C86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8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DE00-AD17-054F-96B2-16E521FC864D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928A-EB37-5A4A-9F13-F4C58C86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2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359096" y="1182412"/>
            <a:ext cx="4456271" cy="25192712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282" y="1182412"/>
            <a:ext cx="13038720" cy="25192712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DE00-AD17-054F-96B2-16E521FC864D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928A-EB37-5A4A-9F13-F4C58C86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77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DE00-AD17-054F-96B2-16E521FC864D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928A-EB37-5A4A-9F13-F4C58C86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4510" y="18973135"/>
            <a:ext cx="16834803" cy="5864174"/>
          </a:xfrm>
        </p:spPr>
        <p:txBody>
          <a:bodyPr anchor="t"/>
          <a:lstStyle>
            <a:lvl1pPr algn="l">
              <a:defRPr sz="123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4510" y="12514348"/>
            <a:ext cx="16834803" cy="6458791"/>
          </a:xfrm>
        </p:spPr>
        <p:txBody>
          <a:bodyPr anchor="b"/>
          <a:lstStyle>
            <a:lvl1pPr marL="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1pPr>
            <a:lvl2pPr marL="1409108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2pPr>
            <a:lvl3pPr marL="2818213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3pPr>
            <a:lvl4pPr marL="422732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6364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7045533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454641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863745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272853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DE00-AD17-054F-96B2-16E521FC864D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928A-EB37-5A4A-9F13-F4C58C86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1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283" y="6889386"/>
            <a:ext cx="8747495" cy="19485738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67872" y="6889386"/>
            <a:ext cx="8747495" cy="19485738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DE00-AD17-054F-96B2-16E521FC864D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928A-EB37-5A4A-9F13-F4C58C86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282" y="6609159"/>
            <a:ext cx="8750935" cy="2754383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09108" indent="0">
              <a:buNone/>
              <a:defRPr sz="6200" b="1"/>
            </a:lvl2pPr>
            <a:lvl3pPr marL="2818213" indent="0">
              <a:buNone/>
              <a:defRPr sz="5500" b="1"/>
            </a:lvl3pPr>
            <a:lvl4pPr marL="4227320" indent="0">
              <a:buNone/>
              <a:defRPr sz="4900" b="1"/>
            </a:lvl4pPr>
            <a:lvl5pPr marL="5636428" indent="0">
              <a:buNone/>
              <a:defRPr sz="4900" b="1"/>
            </a:lvl5pPr>
            <a:lvl6pPr marL="7045533" indent="0">
              <a:buNone/>
              <a:defRPr sz="4900" b="1"/>
            </a:lvl6pPr>
            <a:lvl7pPr marL="8454641" indent="0">
              <a:buNone/>
              <a:defRPr sz="4900" b="1"/>
            </a:lvl7pPr>
            <a:lvl8pPr marL="9863745" indent="0">
              <a:buNone/>
              <a:defRPr sz="4900" b="1"/>
            </a:lvl8pPr>
            <a:lvl9pPr marL="11272853" indent="0">
              <a:buNone/>
              <a:defRPr sz="49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0282" y="9363542"/>
            <a:ext cx="8750935" cy="17011576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060996" y="6609159"/>
            <a:ext cx="8754372" cy="2754383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09108" indent="0">
              <a:buNone/>
              <a:defRPr sz="6200" b="1"/>
            </a:lvl2pPr>
            <a:lvl3pPr marL="2818213" indent="0">
              <a:buNone/>
              <a:defRPr sz="5500" b="1"/>
            </a:lvl3pPr>
            <a:lvl4pPr marL="4227320" indent="0">
              <a:buNone/>
              <a:defRPr sz="4900" b="1"/>
            </a:lvl4pPr>
            <a:lvl5pPr marL="5636428" indent="0">
              <a:buNone/>
              <a:defRPr sz="4900" b="1"/>
            </a:lvl5pPr>
            <a:lvl6pPr marL="7045533" indent="0">
              <a:buNone/>
              <a:defRPr sz="4900" b="1"/>
            </a:lvl6pPr>
            <a:lvl7pPr marL="8454641" indent="0">
              <a:buNone/>
              <a:defRPr sz="4900" b="1"/>
            </a:lvl7pPr>
            <a:lvl8pPr marL="9863745" indent="0">
              <a:buNone/>
              <a:defRPr sz="4900" b="1"/>
            </a:lvl8pPr>
            <a:lvl9pPr marL="11272853" indent="0">
              <a:buNone/>
              <a:defRPr sz="49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060996" y="9363542"/>
            <a:ext cx="8754372" cy="17011576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DE00-AD17-054F-96B2-16E521FC864D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928A-EB37-5A4A-9F13-F4C58C86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DE00-AD17-054F-96B2-16E521FC864D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928A-EB37-5A4A-9F13-F4C58C86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DE00-AD17-054F-96B2-16E521FC864D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928A-EB37-5A4A-9F13-F4C58C86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0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286" y="1175569"/>
            <a:ext cx="6515922" cy="5003002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3459" y="1175575"/>
            <a:ext cx="11071909" cy="25199549"/>
          </a:xfrm>
        </p:spPr>
        <p:txBody>
          <a:bodyPr/>
          <a:lstStyle>
            <a:lvl1pPr>
              <a:defRPr sz="9900"/>
            </a:lvl1pPr>
            <a:lvl2pPr>
              <a:defRPr sz="8600"/>
            </a:lvl2pPr>
            <a:lvl3pPr>
              <a:defRPr sz="74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286" y="6178577"/>
            <a:ext cx="6515922" cy="20196547"/>
          </a:xfrm>
        </p:spPr>
        <p:txBody>
          <a:bodyPr/>
          <a:lstStyle>
            <a:lvl1pPr marL="0" indent="0">
              <a:buNone/>
              <a:defRPr sz="4300"/>
            </a:lvl1pPr>
            <a:lvl2pPr marL="1409108" indent="0">
              <a:buNone/>
              <a:defRPr sz="3700"/>
            </a:lvl2pPr>
            <a:lvl3pPr marL="2818213" indent="0">
              <a:buNone/>
              <a:defRPr sz="3100"/>
            </a:lvl3pPr>
            <a:lvl4pPr marL="4227320" indent="0">
              <a:buNone/>
              <a:defRPr sz="2800"/>
            </a:lvl4pPr>
            <a:lvl5pPr marL="5636428" indent="0">
              <a:buNone/>
              <a:defRPr sz="2800"/>
            </a:lvl5pPr>
            <a:lvl6pPr marL="7045533" indent="0">
              <a:buNone/>
              <a:defRPr sz="2800"/>
            </a:lvl6pPr>
            <a:lvl7pPr marL="8454641" indent="0">
              <a:buNone/>
              <a:defRPr sz="2800"/>
            </a:lvl7pPr>
            <a:lvl8pPr marL="9863745" indent="0">
              <a:buNone/>
              <a:defRPr sz="2800"/>
            </a:lvl8pPr>
            <a:lvl9pPr marL="11272853" indent="0">
              <a:buNone/>
              <a:defRPr sz="28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DE00-AD17-054F-96B2-16E521FC864D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928A-EB37-5A4A-9F13-F4C58C86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5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2046" y="20668139"/>
            <a:ext cx="11883390" cy="2439991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2046" y="2638195"/>
            <a:ext cx="11883390" cy="17715548"/>
          </a:xfrm>
        </p:spPr>
        <p:txBody>
          <a:bodyPr/>
          <a:lstStyle>
            <a:lvl1pPr marL="0" indent="0">
              <a:buNone/>
              <a:defRPr sz="9900"/>
            </a:lvl1pPr>
            <a:lvl2pPr marL="1409108" indent="0">
              <a:buNone/>
              <a:defRPr sz="8600"/>
            </a:lvl2pPr>
            <a:lvl3pPr marL="2818213" indent="0">
              <a:buNone/>
              <a:defRPr sz="7400"/>
            </a:lvl3pPr>
            <a:lvl4pPr marL="4227320" indent="0">
              <a:buNone/>
              <a:defRPr sz="6200"/>
            </a:lvl4pPr>
            <a:lvl5pPr marL="5636428" indent="0">
              <a:buNone/>
              <a:defRPr sz="6200"/>
            </a:lvl5pPr>
            <a:lvl6pPr marL="7045533" indent="0">
              <a:buNone/>
              <a:defRPr sz="6200"/>
            </a:lvl6pPr>
            <a:lvl7pPr marL="8454641" indent="0">
              <a:buNone/>
              <a:defRPr sz="6200"/>
            </a:lvl7pPr>
            <a:lvl8pPr marL="9863745" indent="0">
              <a:buNone/>
              <a:defRPr sz="6200"/>
            </a:lvl8pPr>
            <a:lvl9pPr marL="11272853" indent="0">
              <a:buNone/>
              <a:defRPr sz="6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2046" y="23108130"/>
            <a:ext cx="11883390" cy="3465192"/>
          </a:xfrm>
        </p:spPr>
        <p:txBody>
          <a:bodyPr/>
          <a:lstStyle>
            <a:lvl1pPr marL="0" indent="0">
              <a:buNone/>
              <a:defRPr sz="4300"/>
            </a:lvl1pPr>
            <a:lvl2pPr marL="1409108" indent="0">
              <a:buNone/>
              <a:defRPr sz="3700"/>
            </a:lvl2pPr>
            <a:lvl3pPr marL="2818213" indent="0">
              <a:buNone/>
              <a:defRPr sz="3100"/>
            </a:lvl3pPr>
            <a:lvl4pPr marL="4227320" indent="0">
              <a:buNone/>
              <a:defRPr sz="2800"/>
            </a:lvl4pPr>
            <a:lvl5pPr marL="5636428" indent="0">
              <a:buNone/>
              <a:defRPr sz="2800"/>
            </a:lvl5pPr>
            <a:lvl6pPr marL="7045533" indent="0">
              <a:buNone/>
              <a:defRPr sz="2800"/>
            </a:lvl6pPr>
            <a:lvl7pPr marL="8454641" indent="0">
              <a:buNone/>
              <a:defRPr sz="2800"/>
            </a:lvl7pPr>
            <a:lvl8pPr marL="9863745" indent="0">
              <a:buNone/>
              <a:defRPr sz="2800"/>
            </a:lvl8pPr>
            <a:lvl9pPr marL="11272853" indent="0">
              <a:buNone/>
              <a:defRPr sz="28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DE00-AD17-054F-96B2-16E521FC864D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928A-EB37-5A4A-9F13-F4C58C86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32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283" y="1182405"/>
            <a:ext cx="17825085" cy="4920986"/>
          </a:xfrm>
          <a:prstGeom prst="rect">
            <a:avLst/>
          </a:prstGeom>
        </p:spPr>
        <p:txBody>
          <a:bodyPr vert="horz" lIns="281820" tIns="140912" rIns="281820" bIns="140912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283" y="6889386"/>
            <a:ext cx="17825085" cy="19485738"/>
          </a:xfrm>
          <a:prstGeom prst="rect">
            <a:avLst/>
          </a:prstGeom>
        </p:spPr>
        <p:txBody>
          <a:bodyPr vert="horz" lIns="281820" tIns="140912" rIns="281820" bIns="140912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283" y="27366154"/>
            <a:ext cx="4621318" cy="1571981"/>
          </a:xfrm>
          <a:prstGeom prst="rect">
            <a:avLst/>
          </a:prstGeom>
        </p:spPr>
        <p:txBody>
          <a:bodyPr vert="horz" lIns="281820" tIns="140912" rIns="281820" bIns="140912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7DE00-AD17-054F-96B2-16E521FC864D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66931" y="27366154"/>
            <a:ext cx="6271789" cy="1571981"/>
          </a:xfrm>
          <a:prstGeom prst="rect">
            <a:avLst/>
          </a:prstGeom>
        </p:spPr>
        <p:txBody>
          <a:bodyPr vert="horz" lIns="281820" tIns="140912" rIns="281820" bIns="140912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194049" y="27366154"/>
            <a:ext cx="4621318" cy="1571981"/>
          </a:xfrm>
          <a:prstGeom prst="rect">
            <a:avLst/>
          </a:prstGeom>
        </p:spPr>
        <p:txBody>
          <a:bodyPr vert="horz" lIns="281820" tIns="140912" rIns="281820" bIns="140912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5928A-EB37-5A4A-9F13-F4C58C86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9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ctr" defTabSz="1409108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6830" indent="-1056830" algn="l" defTabSz="1409108" rtl="0" eaLnBrk="1" latinLnBrk="0" hangingPunct="1">
        <a:spcBef>
          <a:spcPct val="20000"/>
        </a:spcBef>
        <a:buFont typeface="Arial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9799" indent="-880691" algn="l" defTabSz="1409108" rtl="0" eaLnBrk="1" latinLnBrk="0" hangingPunct="1">
        <a:spcBef>
          <a:spcPct val="20000"/>
        </a:spcBef>
        <a:buFont typeface="Arial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3522765" indent="-704552" algn="l" defTabSz="1409108" rtl="0" eaLnBrk="1" latinLnBrk="0" hangingPunct="1">
        <a:spcBef>
          <a:spcPct val="20000"/>
        </a:spcBef>
        <a:buFont typeface="Arial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1873" indent="-704552" algn="l" defTabSz="1409108" rtl="0" eaLnBrk="1" latinLnBrk="0" hangingPunct="1">
        <a:spcBef>
          <a:spcPct val="20000"/>
        </a:spcBef>
        <a:buFont typeface="Arial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40980" indent="-704552" algn="l" defTabSz="1409108" rtl="0" eaLnBrk="1" latinLnBrk="0" hangingPunct="1">
        <a:spcBef>
          <a:spcPct val="20000"/>
        </a:spcBef>
        <a:buFont typeface="Arial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750088" indent="-704552" algn="l" defTabSz="1409108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59193" indent="-704552" algn="l" defTabSz="1409108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68301" indent="-704552" algn="l" defTabSz="1409108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77406" indent="-704552" algn="l" defTabSz="1409108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09108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409108" algn="l" defTabSz="1409108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818213" algn="l" defTabSz="1409108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4227320" algn="l" defTabSz="1409108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36428" algn="l" defTabSz="1409108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7045533" algn="l" defTabSz="1409108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454641" algn="l" defTabSz="1409108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863745" algn="l" defTabSz="1409108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1272853" algn="l" defTabSz="1409108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3240" y="28504975"/>
            <a:ext cx="4366987" cy="7700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51" y="27670386"/>
            <a:ext cx="2101850" cy="17594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7378" y="240902"/>
            <a:ext cx="19224272" cy="2062081"/>
          </a:xfrm>
          <a:prstGeom prst="rect">
            <a:avLst/>
          </a:prstGeom>
          <a:solidFill>
            <a:srgbClr val="FDE725"/>
          </a:solidFill>
          <a:ln>
            <a:solidFill>
              <a:srgbClr val="440154"/>
            </a:solidFill>
          </a:ln>
        </p:spPr>
        <p:txBody>
          <a:bodyPr wrap="square" lIns="91417" tIns="45709" rIns="91417" bIns="45709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440154"/>
                </a:solidFill>
              </a:rPr>
              <a:t>What road and ambient factors are associated with whether a cyclist casualty </a:t>
            </a:r>
            <a:r>
              <a:rPr lang="en-US" sz="4800" dirty="0" smtClean="0">
                <a:solidFill>
                  <a:srgbClr val="440154"/>
                </a:solidFill>
              </a:rPr>
              <a:t>is </a:t>
            </a:r>
            <a:r>
              <a:rPr lang="en-US" sz="4800" dirty="0" smtClean="0">
                <a:solidFill>
                  <a:srgbClr val="440154"/>
                </a:solidFill>
              </a:rPr>
              <a:t>killed or seriously </a:t>
            </a:r>
            <a:r>
              <a:rPr lang="en-US" sz="4800" dirty="0">
                <a:solidFill>
                  <a:srgbClr val="440154"/>
                </a:solidFill>
              </a:rPr>
              <a:t>injured in a road traffic </a:t>
            </a:r>
            <a:r>
              <a:rPr lang="en-US" sz="4800" dirty="0" smtClean="0">
                <a:solidFill>
                  <a:srgbClr val="440154"/>
                </a:solidFill>
              </a:rPr>
              <a:t>collision?</a:t>
            </a:r>
          </a:p>
          <a:p>
            <a:pPr algn="ctr"/>
            <a:r>
              <a:rPr lang="en-US" sz="2800" dirty="0" smtClean="0">
                <a:solidFill>
                  <a:srgbClr val="440154"/>
                </a:solidFill>
              </a:rPr>
              <a:t>Caroline Tait, University of Leeds</a:t>
            </a:r>
            <a:endParaRPr lang="en-US" sz="2400" dirty="0">
              <a:solidFill>
                <a:srgbClr val="440154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1416" y="2520256"/>
            <a:ext cx="9563419" cy="3046966"/>
          </a:xfrm>
          <a:prstGeom prst="rect">
            <a:avLst/>
          </a:prstGeom>
          <a:noFill/>
        </p:spPr>
        <p:txBody>
          <a:bodyPr wrap="square" lIns="91417" tIns="45709" rIns="91417" bIns="45709" rtlCol="0">
            <a:spAutoFit/>
          </a:bodyPr>
          <a:lstStyle/>
          <a:p>
            <a:r>
              <a:rPr lang="en-US" sz="4000" dirty="0" smtClean="0">
                <a:solidFill>
                  <a:srgbClr val="440154"/>
                </a:solidFill>
              </a:rPr>
              <a:t>Background</a:t>
            </a:r>
          </a:p>
          <a:p>
            <a:pPr marL="571500" indent="-571500">
              <a:buFont typeface="Arial"/>
              <a:buChar char="•"/>
            </a:pPr>
            <a:r>
              <a:rPr lang="en-US" sz="2800" dirty="0" smtClean="0"/>
              <a:t>Biggest barrier to the </a:t>
            </a:r>
            <a:r>
              <a:rPr lang="en-US" sz="2800" dirty="0" err="1" smtClean="0"/>
              <a:t>normalisation</a:t>
            </a:r>
            <a:r>
              <a:rPr lang="en-US" sz="2800" dirty="0" smtClean="0"/>
              <a:t> of cycling in the UK is the perceived lack of safety (Thornton </a:t>
            </a:r>
            <a:r>
              <a:rPr lang="en-US" sz="2800" i="1" dirty="0" smtClean="0"/>
              <a:t>et al.</a:t>
            </a:r>
            <a:r>
              <a:rPr lang="en-US" sz="2800" dirty="0" smtClean="0"/>
              <a:t>, 2011).</a:t>
            </a:r>
          </a:p>
          <a:p>
            <a:pPr marL="571500" indent="-571500">
              <a:buFont typeface="Arial"/>
              <a:buChar char="•"/>
            </a:pPr>
            <a:r>
              <a:rPr lang="en-US" sz="2800" dirty="0" smtClean="0"/>
              <a:t>On average 2 cyclists are killed 62 are seriously injured per week (Dark, 2018).</a:t>
            </a:r>
          </a:p>
          <a:p>
            <a:pPr marL="571500" indent="-571500">
              <a:buFont typeface="Arial"/>
              <a:buChar char="•"/>
            </a:pP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27378" y="5103472"/>
            <a:ext cx="9467457" cy="4339627"/>
          </a:xfrm>
          <a:prstGeom prst="rect">
            <a:avLst/>
          </a:prstGeom>
          <a:noFill/>
        </p:spPr>
        <p:txBody>
          <a:bodyPr wrap="square" lIns="91417" tIns="45709" rIns="91417" bIns="45709" rtlCol="0">
            <a:spAutoFit/>
          </a:bodyPr>
          <a:lstStyle/>
          <a:p>
            <a:r>
              <a:rPr lang="en-US" sz="4000" dirty="0" smtClean="0">
                <a:solidFill>
                  <a:srgbClr val="440154"/>
                </a:solidFill>
              </a:rPr>
              <a:t>Methods</a:t>
            </a:r>
          </a:p>
          <a:p>
            <a:pPr marL="571500" indent="-571500">
              <a:buFont typeface="Arial"/>
              <a:buChar char="•"/>
            </a:pPr>
            <a:r>
              <a:rPr lang="en-US" sz="2800" dirty="0" smtClean="0"/>
              <a:t>Road Traffic Accident dataset 2015-2017</a:t>
            </a:r>
          </a:p>
          <a:p>
            <a:pPr marL="571500" indent="-571500">
              <a:buFont typeface="Arial"/>
              <a:buChar char="•"/>
            </a:pPr>
            <a:r>
              <a:rPr lang="en-US" sz="2800" dirty="0" smtClean="0"/>
              <a:t>Outcome of interest – whether cyclist casualty was killed or seriously injured (KSI) or slightly injured (non-KSI)</a:t>
            </a:r>
          </a:p>
          <a:p>
            <a:pPr marL="571500" indent="-571500">
              <a:buFont typeface="Arial"/>
              <a:buChar char="•"/>
            </a:pPr>
            <a:r>
              <a:rPr lang="en-US" sz="2800" dirty="0" smtClean="0"/>
              <a:t>Variables of interest – cyclist age and sex; hour and day of accident; road class, speed, location</a:t>
            </a:r>
            <a:r>
              <a:rPr lang="en-US" sz="2800" dirty="0"/>
              <a:t> </a:t>
            </a:r>
            <a:r>
              <a:rPr lang="en-US" sz="2800" dirty="0" smtClean="0"/>
              <a:t>and junction details; road surface, light and weather conditions</a:t>
            </a:r>
          </a:p>
          <a:p>
            <a:pPr marL="571500" indent="-571500">
              <a:buFont typeface="Arial"/>
              <a:buChar char="•"/>
            </a:pPr>
            <a:r>
              <a:rPr lang="en-US" sz="2800" dirty="0" smtClean="0"/>
              <a:t>Analysis method: Logistic regression</a:t>
            </a:r>
            <a:endParaRPr lang="en-US" sz="2800" dirty="0"/>
          </a:p>
          <a:p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327377" y="8973781"/>
            <a:ext cx="9467457" cy="8094501"/>
          </a:xfrm>
          <a:prstGeom prst="rect">
            <a:avLst/>
          </a:prstGeom>
          <a:noFill/>
        </p:spPr>
        <p:txBody>
          <a:bodyPr wrap="square" lIns="91417" tIns="45709" rIns="91417" bIns="45709" rtlCol="0">
            <a:spAutoFit/>
          </a:bodyPr>
          <a:lstStyle/>
          <a:p>
            <a:r>
              <a:rPr lang="en-US" sz="4000" dirty="0" smtClean="0">
                <a:solidFill>
                  <a:srgbClr val="440154"/>
                </a:solidFill>
              </a:rPr>
              <a:t>Results</a:t>
            </a:r>
          </a:p>
          <a:p>
            <a:pPr marL="571500" indent="-571500">
              <a:buFont typeface="Arial"/>
              <a:buChar char="•"/>
            </a:pPr>
            <a:r>
              <a:rPr lang="en-US" sz="2800" dirty="0" smtClean="0"/>
              <a:t>55,642 cyclist casualties between 2015-2017</a:t>
            </a:r>
          </a:p>
          <a:p>
            <a:pPr marL="571500" indent="-571500">
              <a:buFont typeface="Arial"/>
              <a:buChar char="•"/>
            </a:pPr>
            <a:r>
              <a:rPr lang="en-US" sz="2800" dirty="0" smtClean="0"/>
              <a:t>19% KSI overall</a:t>
            </a:r>
          </a:p>
          <a:p>
            <a:pPr marL="571500" indent="-571500">
              <a:buFont typeface="Arial"/>
              <a:buChar char="•"/>
            </a:pPr>
            <a:r>
              <a:rPr lang="en-US" sz="2800" dirty="0" smtClean="0"/>
              <a:t>Number of casualties and proportion of those KSI vary considerably by the various factors (see Figures 1 and 2)</a:t>
            </a:r>
          </a:p>
          <a:p>
            <a:pPr marL="571500" indent="-571500">
              <a:buFont typeface="Arial"/>
              <a:buChar char="•"/>
            </a:pPr>
            <a:r>
              <a:rPr lang="en-US" sz="2800" dirty="0" smtClean="0"/>
              <a:t>Odds ratio (p≤0.002) of being KSI v non-KSI higher if:</a:t>
            </a:r>
          </a:p>
          <a:p>
            <a:pPr marL="828000" lvl="1" indent="-248400">
              <a:buSzPct val="70000"/>
              <a:buFont typeface="Lucida Grande"/>
              <a:buChar char="-"/>
            </a:pPr>
            <a:r>
              <a:rPr lang="en-US" sz="2800" dirty="0" smtClean="0"/>
              <a:t>Male (OR 1.10)</a:t>
            </a:r>
          </a:p>
          <a:p>
            <a:pPr marL="828000" lvl="1" indent="-248400">
              <a:buSzPct val="70000"/>
              <a:buFont typeface="Lucida Grande"/>
              <a:buChar char="-"/>
            </a:pPr>
            <a:r>
              <a:rPr lang="en-US" sz="2800" dirty="0" smtClean="0"/>
              <a:t>On a weekend (Saturday 0.19, Sunday 0.24)</a:t>
            </a:r>
          </a:p>
          <a:p>
            <a:pPr marL="828000" lvl="1" indent="-248400">
              <a:buSzPct val="70000"/>
              <a:buFont typeface="Lucida Grande"/>
              <a:buChar char="-"/>
            </a:pPr>
            <a:r>
              <a:rPr lang="en-US" sz="2800" dirty="0" smtClean="0"/>
              <a:t>In darkness with no lighting (1.48)</a:t>
            </a:r>
            <a:r>
              <a:rPr lang="en-US" sz="2800" dirty="0"/>
              <a:t> </a:t>
            </a:r>
            <a:r>
              <a:rPr lang="en-US" sz="2800" dirty="0" smtClean="0"/>
              <a:t>or in darkness when lights are lit (1.11)</a:t>
            </a:r>
          </a:p>
          <a:p>
            <a:pPr marL="828000" lvl="1" indent="-248400">
              <a:buSzPct val="70000"/>
              <a:buFont typeface="Lucida Grande"/>
              <a:buChar char="-"/>
            </a:pPr>
            <a:r>
              <a:rPr lang="en-US" sz="2800" dirty="0" smtClean="0"/>
              <a:t>Roads are wet or damp (1.14)</a:t>
            </a:r>
          </a:p>
          <a:p>
            <a:pPr marL="828000" lvl="1" indent="-248400">
              <a:buSzPct val="70000"/>
              <a:buFont typeface="Lucida Grande"/>
              <a:buChar char="-"/>
            </a:pPr>
            <a:r>
              <a:rPr lang="en-US" sz="2800" dirty="0" smtClean="0"/>
              <a:t>On a road with a speed greater than 40mph  (1.44), 50mph (1.74), 60mph (1.80) or 70mph (2.63)</a:t>
            </a:r>
          </a:p>
          <a:p>
            <a:pPr marL="572400" indent="-572400">
              <a:buFont typeface="Arial"/>
              <a:buChar char="•"/>
            </a:pPr>
            <a:r>
              <a:rPr lang="en-US" sz="2800" dirty="0" smtClean="0"/>
              <a:t>As age increases by 1 year, OR increases by 1.02</a:t>
            </a:r>
          </a:p>
          <a:p>
            <a:pPr marL="572400" indent="-572400"/>
            <a:r>
              <a:rPr lang="en-US" sz="2800" dirty="0" smtClean="0"/>
              <a:t>BUT</a:t>
            </a:r>
          </a:p>
          <a:p>
            <a:pPr marL="572400" indent="-572400">
              <a:buFont typeface="Arial"/>
              <a:buChar char="•"/>
            </a:pPr>
            <a:r>
              <a:rPr lang="en-US" sz="2800" dirty="0" smtClean="0"/>
              <a:t>OR is reduced when accident is at most forms of </a:t>
            </a:r>
          </a:p>
          <a:p>
            <a:pPr marL="572400" indent="-572400"/>
            <a:r>
              <a:rPr lang="en-US" sz="2800" dirty="0" smtClean="0"/>
              <a:t>	</a:t>
            </a:r>
            <a:r>
              <a:rPr lang="en-US" sz="2800" dirty="0" smtClean="0"/>
              <a:t>junction (0.70 – 0.90) </a:t>
            </a:r>
            <a:r>
              <a:rPr lang="en-US" sz="2800" dirty="0" smtClean="0"/>
              <a:t>and in rain with no </a:t>
            </a:r>
            <a:endParaRPr lang="en-US" sz="2800" dirty="0" smtClean="0"/>
          </a:p>
          <a:p>
            <a:pPr marL="572400" indent="-572400"/>
            <a:r>
              <a:rPr lang="en-US" sz="2800" dirty="0"/>
              <a:t>	</a:t>
            </a:r>
            <a:r>
              <a:rPr lang="en-US" sz="2800" dirty="0" smtClean="0"/>
              <a:t>high </a:t>
            </a:r>
            <a:r>
              <a:rPr lang="en-US" sz="2800" dirty="0" smtClean="0"/>
              <a:t>winds (0.81)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7378" y="17202626"/>
            <a:ext cx="7699022" cy="6370953"/>
          </a:xfrm>
          <a:prstGeom prst="rect">
            <a:avLst/>
          </a:prstGeom>
          <a:noFill/>
        </p:spPr>
        <p:txBody>
          <a:bodyPr wrap="square" lIns="91417" tIns="45709" rIns="91417" bIns="45709" rtlCol="0">
            <a:spAutoFit/>
          </a:bodyPr>
          <a:lstStyle/>
          <a:p>
            <a:r>
              <a:rPr lang="en-US" sz="4000" dirty="0" smtClean="0">
                <a:solidFill>
                  <a:srgbClr val="440154"/>
                </a:solidFill>
              </a:rPr>
              <a:t>Conclusions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Vast majority of collisions </a:t>
            </a:r>
            <a:r>
              <a:rPr lang="en-US" sz="2800" dirty="0" smtClean="0"/>
              <a:t>resulting in </a:t>
            </a:r>
            <a:r>
              <a:rPr lang="en-US" sz="2800" dirty="0" smtClean="0"/>
              <a:t>cyclist casualties occur in daylight,</a:t>
            </a:r>
            <a:r>
              <a:rPr lang="en-US" sz="2800" dirty="0"/>
              <a:t> </a:t>
            </a:r>
            <a:r>
              <a:rPr lang="en-US" sz="2800" dirty="0" smtClean="0"/>
              <a:t>fine </a:t>
            </a:r>
            <a:r>
              <a:rPr lang="en-US" sz="2800" dirty="0" smtClean="0"/>
              <a:t>weather, on dry, urban roads with a speed limit of 30mph.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The proportion of KSI was higher for males, older people and collisions on the weekends, in </a:t>
            </a:r>
            <a:r>
              <a:rPr lang="en-US" sz="2800" dirty="0" smtClean="0"/>
              <a:t>darkness, </a:t>
            </a:r>
            <a:r>
              <a:rPr lang="en-US" sz="2800" dirty="0" smtClean="0"/>
              <a:t>on rural, open roads and with higher road speed.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Road speed limit was the most important factor in increasing the OR for being </a:t>
            </a:r>
            <a:r>
              <a:rPr lang="en-US" sz="2800" dirty="0" smtClean="0"/>
              <a:t>KSI whilst being hit near a junction was the most protective.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It is likely that quality cycling infrastructure could address the issues around road factors and mitigate others such as weather issues. 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27376" y="23721701"/>
            <a:ext cx="7540273" cy="4647404"/>
          </a:xfrm>
          <a:prstGeom prst="rect">
            <a:avLst/>
          </a:prstGeom>
          <a:noFill/>
        </p:spPr>
        <p:txBody>
          <a:bodyPr wrap="square" lIns="91417" tIns="45709" rIns="91417" bIns="45709" rtlCol="0">
            <a:spAutoFit/>
          </a:bodyPr>
          <a:lstStyle/>
          <a:p>
            <a:r>
              <a:rPr lang="en-US" sz="4000" dirty="0" smtClean="0">
                <a:solidFill>
                  <a:srgbClr val="440154"/>
                </a:solidFill>
              </a:rPr>
              <a:t>Discussion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The analysis performed did not take into account interaction between the variables such as raining AND wet road surface.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Important other variables were not considered such as nature of the vehicles involved.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An analysis of rates per billion km cycled would aid interpretation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13" name="Pictur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054902" y="2973905"/>
            <a:ext cx="9496748" cy="11723646"/>
          </a:xfrm>
          <a:prstGeom prst="rect">
            <a:avLst/>
          </a:prstGeom>
          <a:noFill/>
          <a:ln w="9525">
            <a:solidFill>
              <a:srgbClr val="440154"/>
            </a:solidFill>
            <a:headEnd/>
            <a:tailEnd/>
          </a:ln>
        </p:spPr>
      </p:pic>
      <p:pic>
        <p:nvPicPr>
          <p:cNvPr id="14" name="Pictur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8170903" y="15988947"/>
            <a:ext cx="11380747" cy="11579647"/>
          </a:xfrm>
          <a:prstGeom prst="rect">
            <a:avLst/>
          </a:prstGeom>
          <a:noFill/>
          <a:ln w="9525">
            <a:solidFill>
              <a:srgbClr val="440154"/>
            </a:solidFill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0299700" y="2548396"/>
            <a:ext cx="9251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440154"/>
                </a:solidFill>
              </a:rPr>
              <a:t>Fig 1: Number of cyclist casualties by variable who were KSI (purple) or non-KSI (yellow)</a:t>
            </a:r>
            <a:endParaRPr lang="en-US" sz="2000" i="1" dirty="0">
              <a:solidFill>
                <a:srgbClr val="440154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51126" y="15253711"/>
            <a:ext cx="1002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440154"/>
                </a:solidFill>
              </a:rPr>
              <a:t>Fig 2: Proportion of cyclist casualties within each group by variable (red solid line is average KSI proportion and dashed lines are 9% confidence interval for that proportion</a:t>
            </a:r>
            <a:endParaRPr lang="en-US" sz="2000" i="1" dirty="0">
              <a:solidFill>
                <a:srgbClr val="44015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13753" y="27939583"/>
            <a:ext cx="1190779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440154"/>
                </a:solidFill>
              </a:rPr>
              <a:t>References: </a:t>
            </a:r>
          </a:p>
          <a:p>
            <a:r>
              <a:rPr lang="en-US" sz="2000" dirty="0"/>
              <a:t>Dark, M. 2018. Pedal Cycling Road Safety Factsheet. [Online]. Department for Transport. </a:t>
            </a:r>
            <a:endParaRPr lang="en-US" sz="2000" dirty="0" smtClean="0"/>
          </a:p>
          <a:p>
            <a:r>
              <a:rPr lang="en-US" sz="2000" dirty="0" smtClean="0"/>
              <a:t>Thornton</a:t>
            </a:r>
            <a:r>
              <a:rPr lang="en-US" sz="2000" dirty="0"/>
              <a:t>, A., Evans, L., Bunt, K., Simon, A., King, S. and Webster, T. 2011. Climate Change and Transport Choices Segmentation Model-A framework for reducing CO2 emissions from personal travel.[Online</a:t>
            </a:r>
            <a:r>
              <a:rPr lang="en-US" sz="2000" dirty="0" smtClean="0"/>
              <a:t>]</a:t>
            </a:r>
            <a:endParaRPr lang="en-GB" sz="2000" dirty="0"/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4800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8E2FAB81105348B5C1FBF0AC0DCBD0" ma:contentTypeVersion="9" ma:contentTypeDescription="Create a new document." ma:contentTypeScope="" ma:versionID="85211910ab62ff4a4cace1a99f19d1ae">
  <xsd:schema xmlns:xsd="http://www.w3.org/2001/XMLSchema" xmlns:xs="http://www.w3.org/2001/XMLSchema" xmlns:p="http://schemas.microsoft.com/office/2006/metadata/properties" xmlns:ns3="822489bb-f7c9-45bf-95c1-e3f7c1fd72f3" xmlns:ns4="0c6fa8e3-5cc1-4e9e-9d9e-f0c53f36b46b" targetNamespace="http://schemas.microsoft.com/office/2006/metadata/properties" ma:root="true" ma:fieldsID="b175a24bfbfe9a9e41e5865764eec9fb" ns3:_="" ns4:_="">
    <xsd:import namespace="822489bb-f7c9-45bf-95c1-e3f7c1fd72f3"/>
    <xsd:import namespace="0c6fa8e3-5cc1-4e9e-9d9e-f0c53f36b46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2489bb-f7c9-45bf-95c1-e3f7c1fd72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6fa8e3-5cc1-4e9e-9d9e-f0c53f36b46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5025E4-3DB6-4092-854A-AA1AD17415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2489bb-f7c9-45bf-95c1-e3f7c1fd72f3"/>
    <ds:schemaRef ds:uri="0c6fa8e3-5cc1-4e9e-9d9e-f0c53f36b4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F8C3B7-2265-4C10-9734-E302F4347B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E896F-8E29-4D8B-9116-AD4B58724268}">
  <ds:schemaRefs>
    <ds:schemaRef ds:uri="http://purl.org/dc/terms/"/>
    <ds:schemaRef ds:uri="822489bb-f7c9-45bf-95c1-e3f7c1fd72f3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0c6fa8e3-5cc1-4e9e-9d9e-f0c53f36b46b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6215</TotalTime>
  <Words>540</Words>
  <Application>Microsoft Office PowerPoint</Application>
  <PresentationFormat>Custom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Lucida Grande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Tait</dc:creator>
  <cp:lastModifiedBy>Caroline Tait</cp:lastModifiedBy>
  <cp:revision>14</cp:revision>
  <dcterms:created xsi:type="dcterms:W3CDTF">2019-09-07T09:13:35Z</dcterms:created>
  <dcterms:modified xsi:type="dcterms:W3CDTF">2019-09-12T09:50:12Z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0x010100E98E2FAB81105348B5C1FBF0AC0DCBD0</vt:lpwstr>
  </property>
</Properties>
</file>